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1"/>
    <p:restoredTop sz="96327"/>
  </p:normalViewPr>
  <p:slideViewPr>
    <p:cSldViewPr snapToGrid="0">
      <p:cViewPr varScale="1">
        <p:scale>
          <a:sx n="116" d="100"/>
          <a:sy n="116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A7AC0-4333-9C41-B952-F729A3CBEA1D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9715-12E4-E544-9CC5-A7EAC54AB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49715-12E4-E544-9CC5-A7EAC54AB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F331305-9278-7547-98EA-4AD302126141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2588D75-F5DC-E444-ACD0-FE169509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neutrinos.fnal.gov/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9A1C-CF6C-9FB8-88F8-466E43986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B3556-E5FA-965B-B984-7483533BF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Historical Introduction to the Elementary Particles</a:t>
            </a:r>
          </a:p>
        </p:txBody>
      </p:sp>
    </p:spTree>
    <p:extLst>
      <p:ext uri="{BB962C8B-B14F-4D97-AF65-F5344CB8AC3E}">
        <p14:creationId xmlns:p14="http://schemas.microsoft.com/office/powerpoint/2010/main" val="398028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28AF-D545-B0DC-C87A-CFA08BD2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0" y="362019"/>
            <a:ext cx="7588273" cy="541990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E087F-AC8B-083D-7037-8DE9DAA62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200" y="1339181"/>
                <a:ext cx="6871300" cy="3451028"/>
              </a:xfrm>
            </p:spPr>
            <p:txBody>
              <a:bodyPr/>
              <a:lstStyle/>
              <a:p>
                <a:r>
                  <a:rPr lang="en-US" b="1" dirty="0"/>
                  <a:t>The Eightfold Way (1961-1964)      </a:t>
                </a:r>
                <a:r>
                  <a:rPr lang="en-US" dirty="0"/>
                  <a:t>Murray Gell-Mann in 1961</a:t>
                </a:r>
              </a:p>
              <a:p>
                <a:r>
                  <a:rPr lang="en-US" dirty="0"/>
                  <a:t>Particles can be arranged according to their charge and strangeness.</a:t>
                </a:r>
              </a:p>
              <a:p>
                <a:r>
                  <a:rPr lang="en-US" b="1" dirty="0"/>
                  <a:t>This first figure </a:t>
                </a:r>
                <a:r>
                  <a:rPr lang="en-US" dirty="0"/>
                  <a:t>shows the group of particles known as the baryon octet.  Their spin-parities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 second figure </a:t>
                </a:r>
                <a:r>
                  <a:rPr lang="en-US" dirty="0"/>
                  <a:t>(on the far right) shows the group of particles know as the meson octet.  They represent the 8 lightest mesons.  They are </a:t>
                </a:r>
                <a:r>
                  <a:rPr lang="en-US" b="1" i="1" dirty="0"/>
                  <a:t>pseudoscalars</a:t>
                </a:r>
                <a:r>
                  <a:rPr lang="en-US" dirty="0"/>
                  <a:t>, so their spin-parities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E087F-AC8B-083D-7037-8DE9DAA62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200" y="1339181"/>
                <a:ext cx="6871300" cy="3451028"/>
              </a:xfrm>
              <a:blipFill>
                <a:blip r:embed="rId2"/>
                <a:stretch>
                  <a:fillRect l="-738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95E3D20-F05B-71CF-4B70-002955B6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3890749"/>
            <a:ext cx="3845951" cy="27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63975D-A5FB-A64F-51C9-E61280A6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969324"/>
            <a:ext cx="3867528" cy="26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7: Ten baryons with the spin 3/2 form the baryon decuplet ...">
            <a:extLst>
              <a:ext uri="{FF2B5EF4-FFF2-40B4-BE49-F238E27FC236}">
                <a16:creationId xmlns:a16="http://schemas.microsoft.com/office/drawing/2014/main" id="{5E352FD7-765B-2CBD-9F6A-113E3D6C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99" y="3890750"/>
            <a:ext cx="3782769" cy="27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711076-90CB-996C-70B5-D55DEC8DD06A}"/>
                  </a:ext>
                </a:extLst>
              </p:cNvPr>
              <p:cNvSpPr txBox="1"/>
              <p:nvPr/>
            </p:nvSpPr>
            <p:spPr>
              <a:xfrm>
                <a:off x="358432" y="4513851"/>
                <a:ext cx="3220369" cy="552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Baryon Decuplet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711076-90CB-996C-70B5-D55DEC8DD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2" y="4513851"/>
                <a:ext cx="3220369" cy="552715"/>
              </a:xfrm>
              <a:prstGeom prst="rect">
                <a:avLst/>
              </a:prstGeom>
              <a:blipFill>
                <a:blip r:embed="rId6"/>
                <a:stretch>
                  <a:fillRect l="-157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 Arrow 6">
            <a:extLst>
              <a:ext uri="{FF2B5EF4-FFF2-40B4-BE49-F238E27FC236}">
                <a16:creationId xmlns:a16="http://schemas.microsoft.com/office/drawing/2014/main" id="{E6308E85-D4C2-4206-1CB4-572AA61C83B2}"/>
              </a:ext>
            </a:extLst>
          </p:cNvPr>
          <p:cNvSpPr/>
          <p:nvPr/>
        </p:nvSpPr>
        <p:spPr>
          <a:xfrm flipV="1">
            <a:off x="2380769" y="5102543"/>
            <a:ext cx="1465730" cy="60809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3B8C4526-43AE-5377-F171-90CBCD043FCE}"/>
              </a:ext>
            </a:extLst>
          </p:cNvPr>
          <p:cNvSpPr/>
          <p:nvPr/>
        </p:nvSpPr>
        <p:spPr>
          <a:xfrm rot="5400000">
            <a:off x="7387104" y="2915701"/>
            <a:ext cx="541989" cy="143883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259FEAC-F15A-018E-F49D-3BBF3A810CF3}"/>
              </a:ext>
            </a:extLst>
          </p:cNvPr>
          <p:cNvSpPr/>
          <p:nvPr/>
        </p:nvSpPr>
        <p:spPr>
          <a:xfrm>
            <a:off x="7361410" y="2213320"/>
            <a:ext cx="978408" cy="276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AF252-040D-0DB4-4480-5473F9C2DADD}"/>
              </a:ext>
            </a:extLst>
          </p:cNvPr>
          <p:cNvSpPr txBox="1"/>
          <p:nvPr/>
        </p:nvSpPr>
        <p:spPr>
          <a:xfrm>
            <a:off x="363071" y="4343400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third figure  </a:t>
            </a:r>
          </a:p>
        </p:txBody>
      </p:sp>
    </p:spTree>
    <p:extLst>
      <p:ext uri="{BB962C8B-B14F-4D97-AF65-F5344CB8AC3E}">
        <p14:creationId xmlns:p14="http://schemas.microsoft.com/office/powerpoint/2010/main" val="3734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5D9FC-C11C-05EF-263E-48CFFD6FE2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75073" y="362020"/>
                <a:ext cx="6341364" cy="510817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𝐼𝑛𝑡𝑟𝑜𝑑𝑢𝑐𝑡𝑖𝑜𝑛</m:t>
                    </m:r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i="1" cap="small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cap="small" dirty="0"/>
                  <a:t>Elementary Particles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5D9FC-C11C-05EF-263E-48CFFD6FE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5073" y="362020"/>
                <a:ext cx="6341364" cy="510817"/>
              </a:xfrm>
              <a:blipFill>
                <a:blip r:embed="rId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11270-86A9-2C2A-853C-5585149A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073" y="1567779"/>
                <a:ext cx="5239927" cy="452129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 Quark Model</a:t>
                </a:r>
              </a:p>
              <a:p>
                <a:r>
                  <a:rPr lang="en-US" dirty="0"/>
                  <a:t>The Eightfold Way</a:t>
                </a:r>
              </a:p>
              <a:p>
                <a:r>
                  <a:rPr lang="en-US" dirty="0"/>
                  <a:t>Every baryon is composed of 3 quarks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Every meson is composed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These early models were built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quarks.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The November Revolution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quarks.    </a:t>
                </a:r>
                <a:r>
                  <a:rPr lang="en-US" b="1" dirty="0"/>
                  <a:t>November 1974</a:t>
                </a:r>
              </a:p>
              <a:p>
                <a:r>
                  <a:rPr lang="en-US" dirty="0"/>
                  <a:t>Four quarks paired with four leptons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B11270-86A9-2C2A-853C-5585149A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073" y="1567779"/>
                <a:ext cx="5239927" cy="4521293"/>
              </a:xfrm>
              <a:blipFill>
                <a:blip r:embed="rId3"/>
                <a:stretch>
                  <a:fillRect l="-725" t="-56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1904F8-D498-4629-DAD0-6C8EEE083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509" y="1567779"/>
            <a:ext cx="6243188" cy="31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6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A0D5-5BE2-B8E1-2927-E7B48CF9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80" y="479171"/>
            <a:ext cx="6678195" cy="41904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FF382-DCBB-09C2-7B15-1A6129F752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80" y="1569896"/>
                <a:ext cx="6346422" cy="31019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Similar methods are used to search for constituent particles inside of composite particles.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b="1" dirty="0"/>
                  <a:t>Atomic physics</a:t>
                </a:r>
                <a:br>
                  <a:rPr lang="en-US" dirty="0"/>
                </a:br>
                <a:r>
                  <a:rPr lang="en-US" dirty="0"/>
                  <a:t>Scattering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particles off gold atoms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79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</m:sPre>
                      </m:e>
                    </m:d>
                  </m:oMath>
                </a14:m>
                <a:r>
                  <a:rPr lang="en-US" dirty="0"/>
                  <a:t>       (4-5 MeV)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                </a:t>
                </a:r>
                <a:r>
                  <a:rPr lang="en-US" dirty="0" err="1"/>
                  <a:t>deBroglie</a:t>
                </a:r>
                <a:r>
                  <a:rPr lang="en-US" dirty="0"/>
                  <a:t> wavelength =  ??</a:t>
                </a:r>
              </a:p>
              <a:p>
                <a:r>
                  <a:rPr lang="en-US" b="1" dirty="0"/>
                  <a:t>Nuclear physics</a:t>
                </a:r>
                <a:br>
                  <a:rPr lang="en-US" b="1" dirty="0"/>
                </a:br>
                <a:r>
                  <a:rPr lang="en-US" dirty="0"/>
                  <a:t>Scattering electrons off protons    (7-17 GeV)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:r>
                  <a:rPr lang="en-US" dirty="0" err="1"/>
                  <a:t>deBroglie</a:t>
                </a:r>
                <a:r>
                  <a:rPr lang="en-US" dirty="0"/>
                  <a:t> wavelength =  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FF382-DCBB-09C2-7B15-1A6129F752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80" y="1569896"/>
                <a:ext cx="6346422" cy="3101983"/>
              </a:xfrm>
              <a:blipFill>
                <a:blip r:embed="rId2"/>
                <a:stretch>
                  <a:fillRect l="-600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A361703-B89B-D39A-0E2A-BA924AA1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02" y="1690255"/>
            <a:ext cx="5230501" cy="3166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1CB39-DD7A-822A-A8D4-45ECEFC66715}"/>
              </a:ext>
            </a:extLst>
          </p:cNvPr>
          <p:cNvSpPr txBox="1"/>
          <p:nvPr/>
        </p:nvSpPr>
        <p:spPr>
          <a:xfrm>
            <a:off x="8094085" y="5373111"/>
            <a:ext cx="282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no substructure is present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5C2DCE-7552-D61D-08A4-3AAAF45BA91C}"/>
              </a:ext>
            </a:extLst>
          </p:cNvPr>
          <p:cNvCxnSpPr>
            <a:cxnSpLocks/>
          </p:cNvCxnSpPr>
          <p:nvPr/>
        </p:nvCxnSpPr>
        <p:spPr>
          <a:xfrm flipH="1" flipV="1">
            <a:off x="8407625" y="3973189"/>
            <a:ext cx="525982" cy="139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826161-3DC5-F6F3-AC47-056EF8E8BADE}"/>
              </a:ext>
            </a:extLst>
          </p:cNvPr>
          <p:cNvCxnSpPr>
            <a:cxnSpLocks/>
          </p:cNvCxnSpPr>
          <p:nvPr/>
        </p:nvCxnSpPr>
        <p:spPr>
          <a:xfrm flipV="1">
            <a:off x="9985572" y="4037926"/>
            <a:ext cx="906308" cy="133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BBCA70-AFD7-506F-19B0-C5CE6E45F1DE}"/>
              </a:ext>
            </a:extLst>
          </p:cNvPr>
          <p:cNvSpPr txBox="1"/>
          <p:nvPr/>
        </p:nvSpPr>
        <p:spPr>
          <a:xfrm>
            <a:off x="8543552" y="3443379"/>
            <a:ext cx="761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observed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4BAC4-C086-3F16-2CAA-A5C0FD27EB5C}"/>
              </a:ext>
            </a:extLst>
          </p:cNvPr>
          <p:cNvSpPr txBox="1"/>
          <p:nvPr/>
        </p:nvSpPr>
        <p:spPr>
          <a:xfrm>
            <a:off x="10971401" y="3429000"/>
            <a:ext cx="761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217472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0CE-336B-423B-C96D-A662AE7A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9" y="310065"/>
            <a:ext cx="6528400" cy="50042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Elementary Particles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1581-459A-84E1-85CE-E30CBD314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199" y="1474262"/>
                <a:ext cx="6158190" cy="3101983"/>
              </a:xfrm>
            </p:spPr>
            <p:txBody>
              <a:bodyPr/>
              <a:lstStyle/>
              <a:p>
                <a:r>
                  <a:rPr lang="en-US" dirty="0"/>
                  <a:t>Intermediate Vector Bosons (1983)     UA1 Experiment</a:t>
                </a:r>
              </a:p>
              <a:p>
                <a:r>
                  <a:rPr lang="en-US" dirty="0"/>
                  <a:t>Charged Current   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b="0" dirty="0"/>
                  <a:t>      (1982)		80.4 GeV/c</a:t>
                </a:r>
                <a:r>
                  <a:rPr lang="en-US" b="0" baseline="30000" dirty="0"/>
                  <a:t>2</a:t>
                </a:r>
              </a:p>
              <a:p>
                <a:r>
                  <a:rPr lang="en-US" dirty="0"/>
                  <a:t>Neutral Current.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	    (1983)		91.2 GeV/c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Nobel Prize (1984)    Carlo Rubbia and Simon van der Meer</a:t>
                </a:r>
              </a:p>
              <a:p>
                <a:r>
                  <a:rPr lang="en-US" dirty="0"/>
                  <a:t>These particles mediate the weak force.</a:t>
                </a:r>
              </a:p>
              <a:p>
                <a:r>
                  <a:rPr lang="en-US" dirty="0"/>
                  <a:t>These three particles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along with the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/>
                  <a:t> are the four particles mediating the electroweak force.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1581-459A-84E1-85CE-E30CBD314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199" y="1474262"/>
                <a:ext cx="6158190" cy="3101983"/>
              </a:xfrm>
              <a:blipFill>
                <a:blip r:embed="rId2"/>
                <a:stretch>
                  <a:fillRect l="-825" t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6E11EBD-1496-6A0A-D553-9A439BAD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810491"/>
            <a:ext cx="1726044" cy="23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51A953-3242-ED83-2B3D-9E69A73B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3" y="810491"/>
            <a:ext cx="1558636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12C65-EC63-3EBC-E273-FBC0BCD132A9}"/>
              </a:ext>
            </a:extLst>
          </p:cNvPr>
          <p:cNvSpPr txBox="1"/>
          <p:nvPr/>
        </p:nvSpPr>
        <p:spPr>
          <a:xfrm>
            <a:off x="7526029" y="3370227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Carlo Rubbia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40679-58C7-7BA9-3182-300A6D0C8859}"/>
              </a:ext>
            </a:extLst>
          </p:cNvPr>
          <p:cNvSpPr txBox="1"/>
          <p:nvPr/>
        </p:nvSpPr>
        <p:spPr>
          <a:xfrm>
            <a:off x="9368512" y="3364211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Simon van der Meer</a:t>
            </a:r>
          </a:p>
        </p:txBody>
      </p:sp>
      <p:pic>
        <p:nvPicPr>
          <p:cNvPr id="8" name="Picture 7" descr="A yellow circle with black lines and white text&#10;&#10;AI-generated content may be incorrect.">
            <a:extLst>
              <a:ext uri="{FF2B5EF4-FFF2-40B4-BE49-F238E27FC236}">
                <a16:creationId xmlns:a16="http://schemas.microsoft.com/office/drawing/2014/main" id="{B357C589-D569-6A28-D5CB-A01D939AF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337" y="4261935"/>
            <a:ext cx="516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9A94-AEC9-4589-38D8-36A3EFDA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29" y="523613"/>
            <a:ext cx="8350009" cy="500117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the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329" y="1504983"/>
                <a:ext cx="8547156" cy="384803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1.1     The Classical Era (1900 – 1924)</a:t>
                </a: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Rutherford Model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Thomson’s discovery of the electron and conjecture of the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plum-pudding model.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plum-pudding model can only scatter heavy charged particles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(protons,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angles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via multiple Coulomb scattering.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Instead, </a:t>
                </a:r>
                <a:r>
                  <a:rPr lang="en-US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angle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scatters were observed by Geiger and Marsden,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of Ernest Rutherford (1911).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329" y="1504983"/>
                <a:ext cx="8547156" cy="3848034"/>
              </a:xfrm>
              <a:blipFill>
                <a:blip r:embed="rId2"/>
                <a:stretch>
                  <a:fillRect l="-445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omson's plum pudding model">
            <a:extLst>
              <a:ext uri="{FF2B5EF4-FFF2-40B4-BE49-F238E27FC236}">
                <a16:creationId xmlns:a16="http://schemas.microsoft.com/office/drawing/2014/main" id="{851F1737-3A77-B34D-B0E3-AD5E8947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64" y="1504983"/>
            <a:ext cx="2873421" cy="21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therford model | Definition &amp; Facts | Britannica">
            <a:extLst>
              <a:ext uri="{FF2B5EF4-FFF2-40B4-BE49-F238E27FC236}">
                <a16:creationId xmlns:a16="http://schemas.microsoft.com/office/drawing/2014/main" id="{E4CE6D1B-2662-8079-7C39-AAFA5E00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5" y="4099187"/>
            <a:ext cx="36576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48D1-050A-4214-6376-A1FAAF0A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41" y="514957"/>
            <a:ext cx="7848779" cy="55213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ACA9E-513C-7496-2C5D-3FEE15F1E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9154" y="1326692"/>
                <a:ext cx="7729728" cy="369211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1.2     The Photon (1900-1924)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photon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   Light comes in quantized packets of energy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=6.626 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Photoelectric Effect     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Compton Scattering</a:t>
                </a:r>
                <a:br>
                  <a:rPr lang="en-US" dirty="0"/>
                </a:br>
                <a:r>
                  <a:rPr lang="en-US" dirty="0"/>
                  <a:t>        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Compton wavelength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ACA9E-513C-7496-2C5D-3FEE15F1E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154" y="1326692"/>
                <a:ext cx="7729728" cy="3692117"/>
              </a:xfrm>
              <a:blipFill>
                <a:blip r:embed="rId2"/>
                <a:stretch>
                  <a:fillRect l="-493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C89D18-B745-9D64-DED6-EEC4CD66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09" y="2790375"/>
            <a:ext cx="5446011" cy="254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B67C48-1613-0D56-8FE0-54BAA842D741}"/>
                  </a:ext>
                </a:extLst>
              </p:cNvPr>
              <p:cNvSpPr txBox="1"/>
              <p:nvPr/>
            </p:nvSpPr>
            <p:spPr>
              <a:xfrm>
                <a:off x="1005307" y="4499502"/>
                <a:ext cx="20897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B67C48-1613-0D56-8FE0-54BAA842D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07" y="4499502"/>
                <a:ext cx="208970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2D3291-F96F-022C-3BF9-638B40F855AD}"/>
              </a:ext>
            </a:extLst>
          </p:cNvPr>
          <p:cNvSpPr txBox="1"/>
          <p:nvPr/>
        </p:nvSpPr>
        <p:spPr>
          <a:xfrm>
            <a:off x="5943600" y="2878282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232283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9A94-AEC9-4589-38D8-36A3EFDA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7" y="534323"/>
            <a:ext cx="7583561" cy="422427"/>
          </a:xfrm>
        </p:spPr>
        <p:txBody>
          <a:bodyPr>
            <a:noAutofit/>
          </a:bodyPr>
          <a:lstStyle/>
          <a:p>
            <a:r>
              <a:rPr lang="en-US" sz="2400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the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034" y="1269070"/>
                <a:ext cx="6771672" cy="46079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1.3   The Mesons (1934-1947)       </a:t>
                </a:r>
                <a:b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       What holds the nucleus together?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Yukawa (1934)    estimated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300 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  compared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≈140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came to be known as a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meson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(middle-weight particle) – transmitter of the strong force.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Another middle-weight particle (?) — the muon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muon was later discovered to be a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lepton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(light-weight particle).  It was not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particle.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Cosmic rays produced both kinds of particles   </a:t>
                </a:r>
                <a:b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     1947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it was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-meson that exhibited all the right properties of a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nuclear exchange particle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(e.g., mass, and strong interactions).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CB1AF-B583-41E9-BA7E-61F3BF109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034" y="1269070"/>
                <a:ext cx="6771672" cy="4607975"/>
              </a:xfrm>
              <a:blipFill>
                <a:blip r:embed="rId2"/>
                <a:stretch>
                  <a:fillRect l="-562" t="-1923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C3B66-0F0E-5EA4-5B40-79DB6471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327" y="1269070"/>
            <a:ext cx="1658265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6F27-E8D5-B30A-EBAF-ECC1627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0" y="411520"/>
            <a:ext cx="7070519" cy="706453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5A3DD-67A7-B421-021B-3271522A39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131" y="1434351"/>
                <a:ext cx="7070519" cy="50259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1.4   Antiparticles (1930-1956)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Dirac equation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makes an astounding prediction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antiparticles.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Dirac’s formulation of Relativistic Quantum Mechanics was incomplete without the introduction of antiparticles.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Antiparticles have the same mass as particles, but opposite charge: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 938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and   </a:t>
                </a:r>
                <a:r>
                  <a:rPr lang="en-US" dirty="0"/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Discovery of the positron by Anderson in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1931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Discovery of the antiproton by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Segrè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Chamberlain in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1955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Crossing Symmetry: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and  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Some particles are their own antiparticles: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Antiparticles-Particles annihilate each other: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F5A3DD-67A7-B421-021B-3271522A39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131" y="1434351"/>
                <a:ext cx="7070519" cy="5025998"/>
              </a:xfrm>
              <a:blipFill>
                <a:blip r:embed="rId2"/>
                <a:stretch>
                  <a:fillRect l="-538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71CC1C-E342-4F1E-5101-2F8368E06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93" y="1534459"/>
            <a:ext cx="3176314" cy="1769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59D2B-C72C-4D5B-4024-7A0F1FE5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650" y="3872506"/>
            <a:ext cx="4089400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7B053-E9FC-ECBD-BB6E-AFD79E337C81}"/>
              </a:ext>
            </a:extLst>
          </p:cNvPr>
          <p:cNvSpPr txBox="1"/>
          <p:nvPr/>
        </p:nvSpPr>
        <p:spPr>
          <a:xfrm>
            <a:off x="7413024" y="6091017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Discovery of the positron in a cloud chamber</a:t>
            </a:r>
          </a:p>
        </p:txBody>
      </p:sp>
    </p:spTree>
    <p:extLst>
      <p:ext uri="{BB962C8B-B14F-4D97-AF65-F5344CB8AC3E}">
        <p14:creationId xmlns:p14="http://schemas.microsoft.com/office/powerpoint/2010/main" val="222738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84E7-48E5-3C12-7D02-99810BFA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4" y="254687"/>
            <a:ext cx="7117259" cy="530621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64610-BDC9-F6E8-9E9B-CFF350DD4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397" y="1433187"/>
                <a:ext cx="7729728" cy="517012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1.5  Neutrinos. (1930-1962)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decay of a heavy nucleus (A) into a lighter nucleus (B)</a:t>
                </a:r>
              </a:p>
              <a:p>
                <a:pPr marL="0" indent="0">
                  <a:buNone/>
                </a:pPr>
                <a:r>
                  <a:rPr lang="en-US" b="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(2-body decay)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a single fixed energy for the electron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reaction: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 </m:t>
                        </m:r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210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chemical symbol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Technically, this is due to: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(a 3-body decay)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the 2-body decay are: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there is not a single, fixed energy for this decay as seen in the graph on the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64610-BDC9-F6E8-9E9B-CFF350DD4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397" y="1433187"/>
                <a:ext cx="7729728" cy="5170126"/>
              </a:xfrm>
              <a:blipFill>
                <a:blip r:embed="rId3"/>
                <a:stretch>
                  <a:fillRect l="-492" t="-490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Spectrum of Beta Particles | nuclear-power.com">
            <a:extLst>
              <a:ext uri="{FF2B5EF4-FFF2-40B4-BE49-F238E27FC236}">
                <a16:creationId xmlns:a16="http://schemas.microsoft.com/office/drawing/2014/main" id="{0DAD2712-39A1-08B4-D6D9-286B17F5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78" y="1543559"/>
            <a:ext cx="3910178" cy="31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8DEFE-03F6-89E9-395B-0FE9E3E74795}"/>
                  </a:ext>
                </a:extLst>
              </p:cNvPr>
              <p:cNvSpPr txBox="1"/>
              <p:nvPr/>
            </p:nvSpPr>
            <p:spPr>
              <a:xfrm>
                <a:off x="2218636" y="4334895"/>
                <a:ext cx="1862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1.161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=0.650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MeV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8DEFE-03F6-89E9-395B-0FE9E3E7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36" y="4334895"/>
                <a:ext cx="1862048" cy="646331"/>
              </a:xfrm>
              <a:prstGeom prst="rect">
                <a:avLst/>
              </a:prstGeom>
              <a:blipFill>
                <a:blip r:embed="rId5"/>
                <a:stretch>
                  <a:fillRect t="-3846" r="-135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8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95C1-2CF4-37AE-0493-1FEAE29A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88" y="292663"/>
            <a:ext cx="7419640" cy="588686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DA905-980E-1EE1-2966-067D95F62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1488" y="1338053"/>
                <a:ext cx="7729728" cy="310198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decay chain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Pions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were first observed in cosmic rays using photographic emulsions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Wambacher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in the Austrian Alps.   Cecil Powell (1947) observes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decay.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Pions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come to rest, and muons come to rest.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there are missing neutral particles.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’s (??)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and then,  .  .  . 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2-body  vs.  3-body decay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DA905-980E-1EE1-2966-067D95F62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88" y="1338053"/>
                <a:ext cx="7729728" cy="3101983"/>
              </a:xfrm>
              <a:blipFill>
                <a:blip r:embed="rId2"/>
                <a:stretch>
                  <a:fillRect l="-493" t="-816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AC67DA-B1CD-75B0-95BE-62746C0C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2" y="292663"/>
            <a:ext cx="2328155" cy="59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E19D-C0D1-93B0-B1B8-55B106A4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84" y="226562"/>
            <a:ext cx="6736594" cy="61072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Introduction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4F6F2-9BFB-5C4C-EABA-276117054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184" y="1227884"/>
                <a:ext cx="7729728" cy="540355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First observations of neutrinos (1956) by Clyde Cowan and </a:t>
                </a:r>
                <a:br>
                  <a:rPr lang="en-US" b="1" dirty="0"/>
                </a:br>
                <a:r>
                  <a:rPr lang="en-US" b="1" dirty="0"/>
                  <a:t>  Fred </a:t>
                </a:r>
                <a:r>
                  <a:rPr lang="en-US" b="1" dirty="0" err="1"/>
                  <a:t>Reines</a:t>
                </a:r>
                <a:r>
                  <a:rPr lang="en-US" b="1" dirty="0"/>
                  <a:t>.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https://neutrinos.fnal.gov/history/</a:t>
                </a:r>
                <a:endParaRPr lang="en-US" dirty="0"/>
              </a:p>
              <a:p>
                <a:pPr lvl="1"/>
                <a:r>
                  <a:rPr lang="en-US" dirty="0"/>
                  <a:t>Nuclear Reactors make many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 Flux ~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was observed: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      a two-fold trigger.</a:t>
                </a:r>
              </a:p>
              <a:p>
                <a:pPr lvl="1"/>
                <a:br>
                  <a:rPr lang="en-US" dirty="0"/>
                </a:br>
                <a:endParaRPr lang="en-US" dirty="0"/>
              </a:p>
              <a:p>
                <a:pPr marL="228600" lvl="1" indent="0">
                  <a:buNone/>
                </a:pPr>
                <a:r>
                  <a:rPr lang="en-US" dirty="0"/>
                  <a:t>          Thermal neutron cross-section = 19,852 barns</a:t>
                </a:r>
              </a:p>
              <a:p>
                <a:r>
                  <a:rPr lang="en-US" b="1" dirty="0"/>
                  <a:t>Neutrinos and Anti-neutrinos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/>
                  <a:t>  and 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/>
                  <a:t>     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       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      </a:t>
                </a:r>
              </a:p>
              <a:p>
                <a:pPr lvl="1"/>
                <a:r>
                  <a:rPr lang="en-US" dirty="0"/>
                  <a:t>However,           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         </a:t>
                </a:r>
              </a:p>
              <a:p>
                <a:r>
                  <a:rPr lang="en-US" b="1" dirty="0"/>
                  <a:t>Conclusion,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/>
                  <a:t>.   </a:t>
                </a:r>
                <a:br>
                  <a:rPr lang="en-US" b="1" dirty="0"/>
                </a:br>
                <a:r>
                  <a:rPr lang="en-US" b="1" dirty="0"/>
                  <a:t>          There are two kinds of neutrinos.</a:t>
                </a:r>
              </a:p>
              <a:p>
                <a:pPr lvl="1"/>
                <a:r>
                  <a:rPr lang="en-US" dirty="0"/>
                  <a:t>Neutrinos have a low probability of interacting: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6.3 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−44</m:t>
                        </m:r>
                      </m:sup>
                    </m:sSup>
                  </m:oMath>
                </a14:m>
                <a:r>
                  <a:rPr lang="en-US" dirty="0"/>
                  <a:t> cm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4F6F2-9BFB-5C4C-EABA-276117054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184" y="1227884"/>
                <a:ext cx="7729728" cy="5403554"/>
              </a:xfrm>
              <a:blipFill>
                <a:blip r:embed="rId3"/>
                <a:stretch>
                  <a:fillRect l="-657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DC1803-95C7-99E6-19AD-A9D0DC6CC993}"/>
                  </a:ext>
                </a:extLst>
              </p:cNvPr>
              <p:cNvSpPr txBox="1"/>
              <p:nvPr/>
            </p:nvSpPr>
            <p:spPr>
              <a:xfrm>
                <a:off x="977386" y="3229297"/>
                <a:ext cx="3757311" cy="376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108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109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sPr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DC1803-95C7-99E6-19AD-A9D0DC6C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86" y="3229297"/>
                <a:ext cx="3757311" cy="376321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DD07A5-1D70-35E2-BFE1-534004641AA9}"/>
                  </a:ext>
                </a:extLst>
              </p:cNvPr>
              <p:cNvSpPr txBox="1"/>
              <p:nvPr/>
            </p:nvSpPr>
            <p:spPr>
              <a:xfrm>
                <a:off x="5107162" y="3217314"/>
                <a:ext cx="1695079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DD07A5-1D70-35E2-BFE1-53400464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62" y="3217314"/>
                <a:ext cx="1695079" cy="403124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94D7817F-E372-5F3C-337B-41799EF8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26" y="494352"/>
            <a:ext cx="3019289" cy="37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36EE7-F5A1-D58D-9722-12E9AF81ACF2}"/>
              </a:ext>
            </a:extLst>
          </p:cNvPr>
          <p:cNvSpPr txBox="1"/>
          <p:nvPr/>
        </p:nvSpPr>
        <p:spPr>
          <a:xfrm>
            <a:off x="8869527" y="125020"/>
            <a:ext cx="30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Reines and Clyde Cowan</a:t>
            </a:r>
          </a:p>
        </p:txBody>
      </p:sp>
      <p:pic>
        <p:nvPicPr>
          <p:cNvPr id="1026" name="Picture 2" descr="Press release: The 1995 Nobel Prize in Physics - NobelPrize.org">
            <a:extLst>
              <a:ext uri="{FF2B5EF4-FFF2-40B4-BE49-F238E27FC236}">
                <a16:creationId xmlns:a16="http://schemas.microsoft.com/office/drawing/2014/main" id="{C282736E-C496-BC11-37A6-7A79E246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4352391"/>
            <a:ext cx="3457864" cy="22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93C6C4-45C7-5E2F-D638-B08BE704A184}"/>
                  </a:ext>
                </a:extLst>
              </p:cNvPr>
              <p:cNvSpPr txBox="1"/>
              <p:nvPr/>
            </p:nvSpPr>
            <p:spPr>
              <a:xfrm>
                <a:off x="9858690" y="5353414"/>
                <a:ext cx="662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𝐶𝑑𝐶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93C6C4-45C7-5E2F-D638-B08BE704A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690" y="5353414"/>
                <a:ext cx="662489" cy="276999"/>
              </a:xfrm>
              <a:prstGeom prst="rect">
                <a:avLst/>
              </a:prstGeom>
              <a:blipFill>
                <a:blip r:embed="rId8"/>
                <a:stretch>
                  <a:fillRect l="-754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071CD2-C38C-C87E-DA0D-C0BCAC5365D5}"/>
              </a:ext>
            </a:extLst>
          </p:cNvPr>
          <p:cNvSpPr txBox="1"/>
          <p:nvPr/>
        </p:nvSpPr>
        <p:spPr>
          <a:xfrm>
            <a:off x="9726505" y="557692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water</a:t>
            </a:r>
          </a:p>
        </p:txBody>
      </p:sp>
    </p:spTree>
    <p:extLst>
      <p:ext uri="{BB962C8B-B14F-4D97-AF65-F5344CB8AC3E}">
        <p14:creationId xmlns:p14="http://schemas.microsoft.com/office/powerpoint/2010/main" val="325603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0E52-8035-3B8D-5854-6407B21F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72" y="468933"/>
            <a:ext cx="6965406" cy="468913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Elementary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C0FE3-1D36-4F0B-C4A9-15DD29678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471" y="1503306"/>
                <a:ext cx="6629344" cy="5147586"/>
              </a:xfrm>
            </p:spPr>
            <p:txBody>
              <a:bodyPr/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Strange Particles  (1947 – 1960)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observed by Rochester and Butler (1947)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   Observed by Brown (1949)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Observed by Anderson (1950)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Quark Composition--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Conservation of Baryon Number 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      and     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patterns arise, and can be explained by the quark model.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has the following quark content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       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𝑢𝑢𝑑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𝑑𝑑𝑠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𝑢𝑢𝑑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C0FE3-1D36-4F0B-C4A9-15DD29678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471" y="1503306"/>
                <a:ext cx="6629344" cy="5147586"/>
              </a:xfrm>
              <a:blipFill>
                <a:blip r:embed="rId2"/>
                <a:stretch>
                  <a:fillRect l="-574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E6BADC-35CE-8960-7DED-3AAAEA19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442" y="1578708"/>
            <a:ext cx="4711204" cy="29517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67CBBD-09DE-4E42-C2EB-1C873B966A34}"/>
              </a:ext>
            </a:extLst>
          </p:cNvPr>
          <p:cNvGrpSpPr/>
          <p:nvPr/>
        </p:nvGrpSpPr>
        <p:grpSpPr>
          <a:xfrm>
            <a:off x="7523850" y="5002306"/>
            <a:ext cx="4177679" cy="1371600"/>
            <a:chOff x="7859967" y="4975412"/>
            <a:chExt cx="4177679" cy="13716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B3E6DE9-9B5B-41A9-1337-E9016708D1B9}"/>
                </a:ext>
              </a:extLst>
            </p:cNvPr>
            <p:cNvSpPr/>
            <p:nvPr/>
          </p:nvSpPr>
          <p:spPr>
            <a:xfrm>
              <a:off x="7859967" y="4975412"/>
              <a:ext cx="4177679" cy="1371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A49162-18F4-D91A-F530-1FD18E5E042E}"/>
                </a:ext>
              </a:extLst>
            </p:cNvPr>
            <p:cNvSpPr txBox="1"/>
            <p:nvPr/>
          </p:nvSpPr>
          <p:spPr>
            <a:xfrm>
              <a:off x="8027895" y="5171343"/>
              <a:ext cx="38052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The Particle “Zoo”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     Where does it end?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     How do we classify these particles?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7997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{DEB4D3A9-B526-164D-8376-1E23ACA5AE4B}tf10001120</Template>
  <TotalTime>1376</TotalTime>
  <Words>1215</Words>
  <Application>Microsoft Macintosh PowerPoint</Application>
  <PresentationFormat>Widescreen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Gill Sans MT</vt:lpstr>
      <vt:lpstr>Parcel</vt:lpstr>
      <vt:lpstr>Chapter 1</vt:lpstr>
      <vt:lpstr>Introduction to the Elementary Particles</vt:lpstr>
      <vt:lpstr>Introduction to Elementary Particles</vt:lpstr>
      <vt:lpstr>Introduction to the Elementary Particles</vt:lpstr>
      <vt:lpstr>Introduction to Elementary Particles</vt:lpstr>
      <vt:lpstr>Introduction to Elementary Particles</vt:lpstr>
      <vt:lpstr>Introduction to Elementary Particles</vt:lpstr>
      <vt:lpstr>Introduction Elementary Particles</vt:lpstr>
      <vt:lpstr>Introduction to Elementary Particles</vt:lpstr>
      <vt:lpstr>Introduction to Elementary Particles</vt:lpstr>
      <vt:lpstr>Introduction to Elementary Particles</vt:lpstr>
      <vt:lpstr>Introduction to Elementary Particles</vt:lpstr>
      <vt:lpstr>Introduction Elementary Particles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Smith, Darrel W.</dc:creator>
  <cp:lastModifiedBy>Smith, Darrel W.</cp:lastModifiedBy>
  <cp:revision>40</cp:revision>
  <dcterms:created xsi:type="dcterms:W3CDTF">2022-08-18T00:06:11Z</dcterms:created>
  <dcterms:modified xsi:type="dcterms:W3CDTF">2025-09-03T22:56:15Z</dcterms:modified>
</cp:coreProperties>
</file>